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60" r:id="rId4"/>
    <p:sldId id="261" r:id="rId5"/>
    <p:sldId id="262" r:id="rId6"/>
    <p:sldId id="263" r:id="rId7"/>
    <p:sldId id="264" r:id="rId8"/>
    <p:sldId id="265"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pPr/>
              <a:t>24-Dec-18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pPr/>
              <a:t>‹#›</a:t>
            </a:fld>
            <a:endParaRPr lang="en-US"/>
          </a:p>
        </p:txBody>
      </p:sp>
    </p:spTree>
    <p:extLst>
      <p:ext uri="{BB962C8B-B14F-4D97-AF65-F5344CB8AC3E}">
        <p14:creationId xmlns:p14="http://schemas.microsoft.com/office/powerpoint/2010/main" xmlns=""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pPr/>
              <a:t>1</a:t>
            </a:fld>
            <a:endParaRPr lang="en-US"/>
          </a:p>
        </p:txBody>
      </p:sp>
    </p:spTree>
    <p:extLst>
      <p:ext uri="{BB962C8B-B14F-4D97-AF65-F5344CB8AC3E}">
        <p14:creationId xmlns:p14="http://schemas.microsoft.com/office/powerpoint/2010/main" xmlns="" val="114198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2</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3</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4</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5</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6</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7</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8</a:t>
            </a:fld>
            <a:endParaRPr lang="en-US"/>
          </a:p>
        </p:txBody>
      </p:sp>
    </p:spTree>
    <p:extLst>
      <p:ext uri="{BB962C8B-B14F-4D97-AF65-F5344CB8AC3E}">
        <p14:creationId xmlns:p14="http://schemas.microsoft.com/office/powerpoint/2010/main" xmlns="" val="189510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pPr/>
              <a:t>9</a:t>
            </a:fld>
            <a:endParaRPr lang="en-US"/>
          </a:p>
        </p:txBody>
      </p:sp>
    </p:spTree>
    <p:extLst>
      <p:ext uri="{BB962C8B-B14F-4D97-AF65-F5344CB8AC3E}">
        <p14:creationId xmlns:p14="http://schemas.microsoft.com/office/powerpoint/2010/main" xmlns="" val="35618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24-Dec-18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24-Dec-18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24-Dec-18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24-Dec-18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24-Dec-18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1835" y="822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smtClean="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endParaRPr lang="en-US" sz="1100" dirty="0" smtClean="0"/>
          </a:p>
        </p:txBody>
      </p:sp>
      <p:sp>
        <p:nvSpPr>
          <p:cNvPr id="7" name="Subtitle 2"/>
          <p:cNvSpPr>
            <a:spLocks noGrp="1"/>
          </p:cNvSpPr>
          <p:nvPr>
            <p:ph type="subTitle" idx="1"/>
          </p:nvPr>
        </p:nvSpPr>
        <p:spPr>
          <a:xfrm>
            <a:off x="1237129" y="1709738"/>
            <a:ext cx="6400800" cy="1143000"/>
          </a:xfrm>
        </p:spPr>
        <p:txBody>
          <a:bodyPr/>
          <a:lstStyle/>
          <a:p>
            <a:r>
              <a:rPr lang="sr-Latn-BA" b="1" dirty="0" smtClean="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TCASU presentation </a:t>
            </a:r>
            <a:endParaRPr lang="bs-Latn-BA"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endParaRP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smtClean="0">
                <a:solidFill>
                  <a:schemeClr val="accent1">
                    <a:lumMod val="75000"/>
                  </a:schemeClr>
                </a:solidFill>
                <a:latin typeface="Calibri Light" pitchFamily="34" charset="0"/>
                <a:cs typeface="Calibri Light" pitchFamily="34" charset="0"/>
              </a:rPr>
              <a:t>Jelena Rajović</a:t>
            </a:r>
            <a:endParaRPr lang="sr-Latn-BA" sz="1800" dirty="0" smtClean="0">
              <a:solidFill>
                <a:schemeClr val="accent1">
                  <a:lumMod val="75000"/>
                </a:schemeClr>
              </a:solidFill>
              <a:latin typeface="Calibri Light" pitchFamily="34" charset="0"/>
              <a:cs typeface="Calibri Light" pitchFamily="34" charset="0"/>
            </a:endParaRPr>
          </a:p>
          <a:p>
            <a:r>
              <a:rPr lang="en-US" sz="1800" dirty="0" smtClean="0">
                <a:solidFill>
                  <a:schemeClr val="accent1">
                    <a:lumMod val="75000"/>
                  </a:schemeClr>
                </a:solidFill>
                <a:latin typeface="Calibri Light" pitchFamily="34" charset="0"/>
                <a:cs typeface="Calibri Light" pitchFamily="34" charset="0"/>
              </a:rPr>
              <a:t>Technical College of Applied Sciences </a:t>
            </a:r>
            <a:r>
              <a:rPr lang="en-US" sz="1800" dirty="0" err="1" smtClean="0">
                <a:solidFill>
                  <a:schemeClr val="accent1">
                    <a:lumMod val="75000"/>
                  </a:schemeClr>
                </a:solidFill>
                <a:latin typeface="Calibri Light" pitchFamily="34" charset="0"/>
                <a:cs typeface="Calibri Light" pitchFamily="34" charset="0"/>
              </a:rPr>
              <a:t>Urosevac</a:t>
            </a:r>
            <a:r>
              <a:rPr lang="en-US" sz="1800" dirty="0" smtClean="0">
                <a:solidFill>
                  <a:schemeClr val="accent1">
                    <a:lumMod val="75000"/>
                  </a:schemeClr>
                </a:solidFill>
                <a:latin typeface="Calibri Light" pitchFamily="34" charset="0"/>
                <a:cs typeface="Calibri Light" pitchFamily="34" charset="0"/>
              </a:rPr>
              <a:t> with temporary seat in </a:t>
            </a:r>
            <a:r>
              <a:rPr lang="en-US" sz="1800" dirty="0" err="1" smtClean="0">
                <a:solidFill>
                  <a:schemeClr val="accent1">
                    <a:lumMod val="75000"/>
                  </a:schemeClr>
                </a:solidFill>
                <a:latin typeface="Calibri Light" pitchFamily="34" charset="0"/>
                <a:cs typeface="Calibri Light" pitchFamily="34" charset="0"/>
              </a:rPr>
              <a:t>Leposavic</a:t>
            </a:r>
            <a:r>
              <a:rPr lang="en-US" sz="1800" dirty="0" smtClean="0">
                <a:solidFill>
                  <a:schemeClr val="accent1">
                    <a:lumMod val="75000"/>
                  </a:schemeClr>
                </a:solidFill>
                <a:latin typeface="Calibri Light" pitchFamily="34" charset="0"/>
                <a:cs typeface="Calibri Light" pitchFamily="34" charset="0"/>
              </a:rPr>
              <a:t>- </a:t>
            </a:r>
            <a:r>
              <a:rPr lang="en-US" sz="1800" dirty="0" smtClean="0">
                <a:solidFill>
                  <a:schemeClr val="accent1">
                    <a:lumMod val="75000"/>
                  </a:schemeClr>
                </a:solidFill>
                <a:latin typeface="Calibri Light" pitchFamily="34" charset="0"/>
                <a:cs typeface="Calibri Light" pitchFamily="34" charset="0"/>
              </a:rPr>
              <a:t>TCASU</a:t>
            </a:r>
            <a:endParaRPr lang="en-US" sz="1800" dirty="0" smtClean="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smtClean="0">
                <a:solidFill>
                  <a:schemeClr val="accent1">
                    <a:lumMod val="75000"/>
                  </a:schemeClr>
                </a:solidFill>
                <a:latin typeface="Calibri Light" pitchFamily="34" charset="0"/>
                <a:cs typeface="Calibri Light" pitchFamily="34" charset="0"/>
              </a:rPr>
              <a:t>Kick-off meeting/ 20 December 2018</a:t>
            </a:r>
            <a:endParaRPr lang="en-US" sz="1800" dirty="0">
              <a:solidFill>
                <a:schemeClr val="accent1">
                  <a:lumMod val="75000"/>
                </a:schemeClr>
              </a:solidFill>
              <a:latin typeface="Calibri Light" pitchFamily="34" charset="0"/>
              <a:cs typeface="Calibri Ligh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0"/>
            <a:ext cx="8229600" cy="1143000"/>
          </a:xfrm>
        </p:spPr>
        <p:txBody>
          <a:bodyPr/>
          <a:lstStyle/>
          <a:p>
            <a:r>
              <a:rPr lang="sr-Latn-RS" dirty="0" smtClean="0"/>
              <a:t>About the College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ectangle 8"/>
          <p:cNvSpPr/>
          <p:nvPr/>
        </p:nvSpPr>
        <p:spPr>
          <a:xfrm>
            <a:off x="609600" y="2274838"/>
            <a:ext cx="8153400" cy="3108543"/>
          </a:xfrm>
          <a:prstGeom prst="rect">
            <a:avLst/>
          </a:prstGeom>
        </p:spPr>
        <p:txBody>
          <a:bodyPr wrap="square">
            <a:spAutoFit/>
          </a:bodyPr>
          <a:lstStyle/>
          <a:p>
            <a:pPr>
              <a:buFont typeface="Wingdings" pitchFamily="2" charset="2"/>
              <a:buChar char="ü"/>
            </a:pPr>
            <a:r>
              <a:rPr lang="en-GB" sz="2800" dirty="0" smtClean="0">
                <a:latin typeface="Calibri Light" pitchFamily="34" charset="0"/>
                <a:cs typeface="Calibri Light" pitchFamily="34" charset="0"/>
              </a:rPr>
              <a:t>Technical College of Applied Sciences </a:t>
            </a:r>
            <a:r>
              <a:rPr lang="en-GB" sz="2800" dirty="0" err="1" smtClean="0">
                <a:latin typeface="Calibri Light" pitchFamily="34" charset="0"/>
                <a:cs typeface="Calibri Light" pitchFamily="34" charset="0"/>
              </a:rPr>
              <a:t>Urosevac</a:t>
            </a:r>
            <a:r>
              <a:rPr lang="en-GB" sz="2800" dirty="0" smtClean="0">
                <a:latin typeface="Calibri Light" pitchFamily="34" charset="0"/>
                <a:cs typeface="Calibri Light" pitchFamily="34" charset="0"/>
              </a:rPr>
              <a:t> with temporary seat in </a:t>
            </a:r>
            <a:r>
              <a:rPr lang="en-GB" sz="2800" dirty="0" err="1" smtClean="0">
                <a:latin typeface="Calibri Light" pitchFamily="34" charset="0"/>
                <a:cs typeface="Calibri Light" pitchFamily="34" charset="0"/>
              </a:rPr>
              <a:t>Leposavic</a:t>
            </a:r>
            <a:r>
              <a:rPr lang="en-GB" sz="2800" dirty="0" smtClean="0">
                <a:latin typeface="Calibri Light" pitchFamily="34" charset="0"/>
                <a:cs typeface="Calibri Light" pitchFamily="34" charset="0"/>
              </a:rPr>
              <a:t> is a state school founded in 1976. </a:t>
            </a:r>
          </a:p>
          <a:p>
            <a:pPr>
              <a:buNone/>
            </a:pPr>
            <a:endParaRPr lang="sr-Latn-BA" sz="2800" dirty="0" smtClean="0">
              <a:latin typeface="Calibri Light" pitchFamily="34" charset="0"/>
              <a:cs typeface="Calibri Light" pitchFamily="34" charset="0"/>
            </a:endParaRPr>
          </a:p>
          <a:p>
            <a:pPr algn="just">
              <a:buFont typeface="Wingdings" pitchFamily="2" charset="2"/>
              <a:buChar char="ü"/>
            </a:pPr>
            <a:r>
              <a:rPr lang="sr-Latn-BA" sz="2800" dirty="0" smtClean="0">
                <a:latin typeface="Calibri Light" pitchFamily="34" charset="0"/>
                <a:cs typeface="Calibri Light" pitchFamily="34" charset="0"/>
              </a:rPr>
              <a:t>The School has a rich </a:t>
            </a:r>
            <a:r>
              <a:rPr lang="en-US" sz="2800" dirty="0" smtClean="0">
                <a:latin typeface="Calibri Light" pitchFamily="34" charset="0"/>
                <a:cs typeface="Calibri Light" pitchFamily="34" charset="0"/>
              </a:rPr>
              <a:t>history of providing career-focused education and training that support economic and workforce development in our community</a:t>
            </a:r>
            <a:r>
              <a:rPr lang="en-GB" sz="2800" dirty="0" smtClean="0">
                <a:latin typeface="Calibri Light" pitchFamily="34" charset="0"/>
                <a:cs typeface="Calibri Light" pitchFamily="34" charset="0"/>
              </a:rPr>
              <a:t>.</a:t>
            </a:r>
            <a:endParaRPr lang="sr-Latn-BA" sz="2800" dirty="0" smtClean="0">
              <a:latin typeface="Calibri Light" pitchFamily="34" charset="0"/>
              <a:cs typeface="Calibri Light" pitchFamily="34" charset="0"/>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0"/>
            <a:ext cx="8229600" cy="1143000"/>
          </a:xfrm>
        </p:spPr>
        <p:txBody>
          <a:bodyPr/>
          <a:lstStyle/>
          <a:p>
            <a:r>
              <a:rPr lang="sr-Latn-RS" dirty="0" smtClean="0"/>
              <a:t>About the College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2" name="Content Placeholder 9" descr="C:\Users\LENOVO LP3\Desktop\New folder\26.03.2014 062.JPG"/>
          <p:cNvPicPr>
            <a:picLocks/>
          </p:cNvPicPr>
          <p:nvPr/>
        </p:nvPicPr>
        <p:blipFill>
          <a:blip r:embed="rId6" cstate="print"/>
          <a:srcRect/>
          <a:stretch>
            <a:fillRect/>
          </a:stretch>
        </p:blipFill>
        <p:spPr bwMode="auto">
          <a:xfrm>
            <a:off x="1219200" y="2057400"/>
            <a:ext cx="6666387" cy="3810000"/>
          </a:xfrm>
          <a:prstGeom prst="rect">
            <a:avLst/>
          </a:prstGeom>
          <a:noFill/>
          <a:ln w="9525">
            <a:noFill/>
            <a:miter lim="800000"/>
            <a:headEnd/>
            <a:tailEnd/>
          </a:ln>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0"/>
            <a:ext cx="8229600" cy="1143000"/>
          </a:xfrm>
        </p:spPr>
        <p:txBody>
          <a:bodyPr/>
          <a:lstStyle/>
          <a:p>
            <a:r>
              <a:rPr lang="sr-Latn-RS" dirty="0" smtClean="0"/>
              <a:t>Study programs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10"/>
          <p:cNvSpPr txBox="1">
            <a:spLocks/>
          </p:cNvSpPr>
          <p:nvPr/>
        </p:nvSpPr>
        <p:spPr>
          <a:xfrm>
            <a:off x="457200" y="1951037"/>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en-GB" sz="3200" b="0" i="0" u="none" strike="noStrike" kern="1200" cap="none" spc="0" normalizeH="0" baseline="0" noProof="0" dirty="0" smtClean="0">
                <a:ln>
                  <a:noFill/>
                </a:ln>
                <a:solidFill>
                  <a:schemeClr val="tx1"/>
                </a:solidFill>
                <a:effectLst/>
                <a:uLnTx/>
                <a:uFillTx/>
                <a:latin typeface="Calibri Light" pitchFamily="34" charset="0"/>
                <a:cs typeface="Calibri Light" pitchFamily="34" charset="0"/>
              </a:rPr>
              <a:t>2 programs of the </a:t>
            </a:r>
            <a:r>
              <a:rPr kumimoji="0" lang="en-GB" sz="3200" b="1" i="0" u="none" strike="noStrike" kern="1200" cap="none" spc="0" normalizeH="0" baseline="0" noProof="0" dirty="0" smtClean="0">
                <a:ln>
                  <a:noFill/>
                </a:ln>
                <a:solidFill>
                  <a:schemeClr val="tx1"/>
                </a:solidFill>
                <a:effectLst/>
                <a:uLnTx/>
                <a:uFillTx/>
                <a:latin typeface="Calibri Light" pitchFamily="34" charset="0"/>
                <a:cs typeface="Calibri Light" pitchFamily="34" charset="0"/>
              </a:rPr>
              <a:t>first degree professional studies</a:t>
            </a:r>
            <a:r>
              <a:rPr kumimoji="0" lang="en-GB" sz="3200" b="0" i="0" u="none" strike="noStrike" kern="1200" cap="none" spc="0" normalizeH="0" baseline="0" noProof="0" dirty="0" smtClean="0">
                <a:ln>
                  <a:noFill/>
                </a:ln>
                <a:solidFill>
                  <a:schemeClr val="tx1"/>
                </a:solidFill>
                <a:effectLst/>
                <a:uLnTx/>
                <a:uFillTx/>
                <a:latin typeface="Calibri Light" pitchFamily="34" charset="0"/>
                <a:cs typeface="Calibri Light"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Calibri Light" pitchFamily="34" charset="0"/>
                <a:cs typeface="Calibri Light" pitchFamily="34" charset="0"/>
              </a:rPr>
              <a:t> 1. </a:t>
            </a:r>
            <a:r>
              <a:rPr kumimoji="0" lang="en-GB" sz="32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Road Traffic</a:t>
            </a:r>
            <a:endParaRPr kumimoji="0" lang="en-US" sz="32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tab pos="361950" algn="l"/>
              </a:tabLst>
              <a:defRPr/>
            </a:pPr>
            <a:r>
              <a:rPr kumimoji="0" lang="en-GB" sz="3200" b="0" i="0" u="none" strike="noStrike" kern="1200" cap="none" spc="0" normalizeH="0" baseline="0" noProof="0" dirty="0" smtClean="0">
                <a:ln>
                  <a:noFill/>
                </a:ln>
                <a:solidFill>
                  <a:schemeClr val="tx1"/>
                </a:solidFill>
                <a:effectLst/>
                <a:uLnTx/>
                <a:uFillTx/>
                <a:latin typeface="Calibri Light" pitchFamily="34" charset="0"/>
                <a:cs typeface="Calibri Light" pitchFamily="34" charset="0"/>
              </a:rPr>
              <a:t>2. </a:t>
            </a:r>
            <a:r>
              <a:rPr kumimoji="0" lang="en-GB" sz="32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Mechanical Engineering</a:t>
            </a:r>
            <a:r>
              <a:rPr kumimoji="0" lang="en-GB" sz="3200" b="0" i="0" u="none" strike="noStrike" kern="1200" cap="none" spc="0" normalizeH="0" baseline="0" noProof="0" dirty="0" smtClean="0">
                <a:ln>
                  <a:noFill/>
                </a:ln>
                <a:solidFill>
                  <a:schemeClr val="tx1"/>
                </a:solidFill>
                <a:effectLst/>
                <a:uLnTx/>
                <a:uFillTx/>
                <a:latin typeface="Calibri Light" pitchFamily="34" charset="0"/>
                <a:cs typeface="Calibri Light" pitchFamily="34" charset="0"/>
              </a:rPr>
              <a:t>, with three</a:t>
            </a:r>
          </a:p>
          <a:p>
            <a:pPr marL="447675" marR="0" lvl="0" indent="-447675"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Calibri Light" pitchFamily="34" charset="0"/>
                <a:cs typeface="Calibri Light" pitchFamily="34" charset="0"/>
              </a:rPr>
              <a:t>    modules:</a:t>
            </a:r>
            <a:endParaRPr kumimoji="0" lang="en-US" sz="3200" b="0" i="0" u="none" strike="noStrike" kern="1200" cap="none" spc="0" normalizeH="0" baseline="0" noProof="0" dirty="0" smtClean="0">
              <a:ln>
                <a:noFill/>
              </a:ln>
              <a:solidFill>
                <a:schemeClr val="tx1"/>
              </a:solidFill>
              <a:effectLst/>
              <a:uLnTx/>
              <a:uFillTx/>
              <a:latin typeface="Calibri Light" pitchFamily="34" charset="0"/>
              <a:cs typeface="Calibri Light" pitchFamily="34" charset="0"/>
            </a:endParaRPr>
          </a:p>
          <a:p>
            <a:pPr marL="895350" marR="0" lvl="3" indent="-447675" algn="l" defTabSz="895350" rtl="0" eaLnBrk="1" fontAlgn="auto" latinLnBrk="0" hangingPunct="1">
              <a:lnSpc>
                <a:spcPct val="100000"/>
              </a:lnSpc>
              <a:spcBef>
                <a:spcPct val="20000"/>
              </a:spcBef>
              <a:spcAft>
                <a:spcPts val="0"/>
              </a:spcAft>
              <a:buClrTx/>
              <a:buSzTx/>
              <a:buFont typeface="Arial" pitchFamily="34" charset="0"/>
              <a:buBlip>
                <a:blip r:embed="rId6"/>
              </a:buBlip>
              <a:tabLst/>
              <a:defRPr/>
            </a:pPr>
            <a:r>
              <a:rPr kumimoji="0" lang="en-GB" sz="28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Production engineering</a:t>
            </a:r>
          </a:p>
          <a:p>
            <a:pPr marL="895350" marR="0" lvl="3" indent="-447675" algn="l" defTabSz="895350" rtl="0" eaLnBrk="1" fontAlgn="auto" latinLnBrk="0" hangingPunct="1">
              <a:lnSpc>
                <a:spcPct val="100000"/>
              </a:lnSpc>
              <a:spcBef>
                <a:spcPct val="20000"/>
              </a:spcBef>
              <a:spcAft>
                <a:spcPts val="0"/>
              </a:spcAft>
              <a:buClrTx/>
              <a:buSzTx/>
              <a:buFont typeface="Arial" pitchFamily="34" charset="0"/>
              <a:buBlip>
                <a:blip r:embed="rId6"/>
              </a:buBlip>
              <a:tabLst/>
              <a:defRPr/>
            </a:pPr>
            <a:r>
              <a:rPr kumimoji="0" lang="en-GB" sz="28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Engineering Informatics</a:t>
            </a:r>
          </a:p>
          <a:p>
            <a:pPr marL="895350" marR="0" lvl="3" indent="-447675" algn="l" defTabSz="895350" rtl="0" eaLnBrk="1" fontAlgn="auto" latinLnBrk="0" hangingPunct="1">
              <a:lnSpc>
                <a:spcPct val="100000"/>
              </a:lnSpc>
              <a:spcBef>
                <a:spcPct val="20000"/>
              </a:spcBef>
              <a:spcAft>
                <a:spcPts val="0"/>
              </a:spcAft>
              <a:buClrTx/>
              <a:buSzTx/>
              <a:buFont typeface="Arial" pitchFamily="34" charset="0"/>
              <a:buBlip>
                <a:blip r:embed="rId6"/>
              </a:buBlip>
              <a:tabLst/>
              <a:defRPr/>
            </a:pPr>
            <a:r>
              <a:rPr kumimoji="0" lang="en-GB" sz="28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rPr>
              <a:t>Occupational Safety</a:t>
            </a:r>
            <a:endParaRPr kumimoji="0" lang="sr-Latn-BA" sz="2800" b="1" i="0" u="none" strike="noStrike" kern="1200" cap="none" spc="0" normalizeH="0" baseline="0" noProof="0" dirty="0" smtClean="0">
              <a:ln>
                <a:noFill/>
              </a:ln>
              <a:solidFill>
                <a:srgbClr val="002060"/>
              </a:solidFill>
              <a:effectLst/>
              <a:uLnTx/>
              <a:uFillTx/>
              <a:latin typeface="Calibri Light" pitchFamily="34" charset="0"/>
              <a:cs typeface="Calibri Light"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0"/>
            <a:ext cx="8229600" cy="1143000"/>
          </a:xfrm>
        </p:spPr>
        <p:txBody>
          <a:bodyPr/>
          <a:lstStyle/>
          <a:p>
            <a:r>
              <a:rPr lang="sr-Latn-RS" dirty="0" smtClean="0"/>
              <a:t>TCASU activities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12" name="Content Placeholder 10"/>
          <p:cNvSpPr txBox="1">
            <a:spLocks/>
          </p:cNvSpPr>
          <p:nvPr/>
        </p:nvSpPr>
        <p:spPr>
          <a:xfrm>
            <a:off x="457200" y="2027237"/>
            <a:ext cx="8229600" cy="513556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600"/>
              </a:spcAft>
              <a:buClrTx/>
              <a:buSzTx/>
              <a:buFont typeface="Arial" pitchFamily="34" charset="0"/>
              <a:buNone/>
              <a:tabLst/>
              <a:defRPr/>
            </a:pPr>
            <a:r>
              <a:rPr kumimoji="0" lang="en-GB" sz="2600" b="1" i="0" u="none" strike="noStrike" kern="1200" cap="none" spc="0" normalizeH="0" baseline="0" noProof="0" dirty="0" smtClean="0">
                <a:ln>
                  <a:noFill/>
                </a:ln>
                <a:solidFill>
                  <a:schemeClr val="tx2">
                    <a:lumMod val="75000"/>
                  </a:schemeClr>
                </a:solidFill>
                <a:effectLst/>
                <a:uLnTx/>
                <a:uFillTx/>
                <a:latin typeface="Calibri Light" pitchFamily="34" charset="0"/>
                <a:cs typeface="Calibri Light" pitchFamily="34" charset="0"/>
              </a:rPr>
              <a:t>ERASMUS+ PROJECTS</a:t>
            </a:r>
            <a:r>
              <a:rPr kumimoji="0" lang="en-GB" sz="2600" b="0" i="0" u="none" strike="noStrike" kern="1200" cap="none" spc="0" normalizeH="0" baseline="0" noProof="0" dirty="0" smtClean="0">
                <a:ln>
                  <a:noFill/>
                </a:ln>
                <a:solidFill>
                  <a:schemeClr val="tx1"/>
                </a:solidFill>
                <a:effectLst/>
                <a:uLnTx/>
                <a:uFillTx/>
                <a:latin typeface="Calibri Light" pitchFamily="34" charset="0"/>
                <a:cs typeface="Calibri Light" pitchFamily="34" charset="0"/>
              </a:rPr>
              <a:t>: </a:t>
            </a:r>
          </a:p>
          <a:p>
            <a:pPr marL="342900" marR="0" lvl="0" indent="-342900" algn="just" defTabSz="914400" rtl="0" eaLnBrk="1" fontAlgn="auto" latinLnBrk="0" hangingPunct="1">
              <a:lnSpc>
                <a:spcPct val="100000"/>
              </a:lnSpc>
              <a:spcBef>
                <a:spcPct val="20000"/>
              </a:spcBef>
              <a:spcAft>
                <a:spcPts val="600"/>
              </a:spcAft>
              <a:buClrTx/>
              <a:buSzTx/>
              <a:buFont typeface="Wingdings" pitchFamily="2" charset="2"/>
              <a:buChar char="Ø"/>
              <a:tabLst/>
              <a:defRPr/>
            </a:pPr>
            <a:r>
              <a:rPr kumimoji="0" lang="en-GB" sz="2600" b="0" i="0" u="none" strike="noStrike" kern="1200" cap="none" spc="0" normalizeH="0" baseline="0" noProof="0" dirty="0" smtClean="0">
                <a:ln>
                  <a:noFill/>
                </a:ln>
                <a:solidFill>
                  <a:schemeClr val="tx1"/>
                </a:solidFill>
                <a:effectLst/>
                <a:uLnTx/>
                <a:uFillTx/>
                <a:latin typeface="Calibri Light" pitchFamily="34" charset="0"/>
                <a:cs typeface="Calibri Light" pitchFamily="34" charset="0"/>
              </a:rPr>
              <a:t>Development of master curricula for natural disaster risk management in Western Balkan countries- </a:t>
            </a:r>
            <a:r>
              <a:rPr kumimoji="0" lang="en-GB" sz="2600" b="1" i="0" u="none" strike="noStrike" kern="1200" cap="none" spc="0" normalizeH="0" baseline="0" noProof="0" dirty="0" err="1" smtClean="0">
                <a:ln>
                  <a:noFill/>
                </a:ln>
                <a:solidFill>
                  <a:srgbClr val="0070C0"/>
                </a:solidFill>
                <a:effectLst/>
                <a:uLnTx/>
                <a:uFillTx/>
                <a:latin typeface="Calibri Light" pitchFamily="34" charset="0"/>
                <a:cs typeface="Calibri Light" pitchFamily="34" charset="0"/>
              </a:rPr>
              <a:t>NatRisk</a:t>
            </a:r>
            <a:endParaRPr kumimoji="0" lang="en-GB" sz="2600" b="1" i="0" u="none" strike="noStrike" kern="1200" cap="none" spc="0" normalizeH="0" baseline="0" noProof="0" dirty="0" smtClean="0">
              <a:ln>
                <a:noFill/>
              </a:ln>
              <a:solidFill>
                <a:srgbClr val="0070C0"/>
              </a:solidFill>
              <a:effectLst/>
              <a:uLnTx/>
              <a:uFillTx/>
              <a:latin typeface="Calibri Light" pitchFamily="34" charset="0"/>
              <a:cs typeface="Calibri Light" pitchFamily="34" charset="0"/>
            </a:endParaRPr>
          </a:p>
          <a:p>
            <a:pPr marL="342900" marR="0" lvl="0" indent="-342900" algn="just" defTabSz="914400" rtl="0" eaLnBrk="1" fontAlgn="auto" latinLnBrk="0" hangingPunct="1">
              <a:lnSpc>
                <a:spcPct val="100000"/>
              </a:lnSpc>
              <a:spcBef>
                <a:spcPct val="20000"/>
              </a:spcBef>
              <a:spcAft>
                <a:spcPts val="600"/>
              </a:spcAft>
              <a:buClrTx/>
              <a:buSzTx/>
              <a:buFont typeface="Wingdings" pitchFamily="2" charset="2"/>
              <a:buChar char="Ø"/>
              <a:tabLst/>
              <a:defRPr/>
            </a:pPr>
            <a:r>
              <a:rPr kumimoji="0" lang="en-GB" sz="2600" b="0" i="0" u="none" strike="noStrike" kern="1200" cap="none" spc="0" normalizeH="0" baseline="0" noProof="0" dirty="0" smtClean="0">
                <a:ln>
                  <a:noFill/>
                </a:ln>
                <a:solidFill>
                  <a:schemeClr val="tx1"/>
                </a:solidFill>
                <a:effectLst/>
                <a:uLnTx/>
                <a:uFillTx/>
                <a:latin typeface="Calibri Light" pitchFamily="34" charset="0"/>
                <a:cs typeface="Calibri Light" pitchFamily="34" charset="0"/>
              </a:rPr>
              <a:t>Electrical Energy Markets and Engineering Education- </a:t>
            </a:r>
            <a:r>
              <a:rPr kumimoji="0" lang="en-GB" sz="2600" b="1" i="0" u="none" strike="noStrike" kern="1200" cap="none" spc="0" normalizeH="0" baseline="0" noProof="0" dirty="0" smtClean="0">
                <a:ln>
                  <a:noFill/>
                </a:ln>
                <a:solidFill>
                  <a:schemeClr val="accent1">
                    <a:lumMod val="50000"/>
                  </a:schemeClr>
                </a:solidFill>
                <a:effectLst/>
                <a:uLnTx/>
                <a:uFillTx/>
                <a:latin typeface="Calibri Light" pitchFamily="34" charset="0"/>
                <a:cs typeface="Calibri Light" pitchFamily="34" charset="0"/>
              </a:rPr>
              <a:t>ELEMEND </a:t>
            </a:r>
          </a:p>
          <a:p>
            <a:pPr marL="342900" marR="0" lvl="0" indent="-342900" algn="just" defTabSz="914400" rtl="0" eaLnBrk="1" fontAlgn="auto" latinLnBrk="0" hangingPunct="1">
              <a:lnSpc>
                <a:spcPct val="100000"/>
              </a:lnSpc>
              <a:spcBef>
                <a:spcPct val="20000"/>
              </a:spcBef>
              <a:spcAft>
                <a:spcPts val="600"/>
              </a:spcAft>
              <a:buClrTx/>
              <a:buSzTx/>
              <a:buFont typeface="Wingdings" pitchFamily="2" charset="2"/>
              <a:buChar char="Ø"/>
              <a:tabLst/>
              <a:defRPr/>
            </a:pPr>
            <a:r>
              <a:rPr kumimoji="0" lang="en-GB" sz="2600" b="0" i="0" u="none" strike="noStrike" kern="1200" cap="none" spc="0" normalizeH="0" baseline="0" noProof="0" dirty="0" smtClean="0">
                <a:ln>
                  <a:noFill/>
                </a:ln>
                <a:solidFill>
                  <a:schemeClr val="tx1"/>
                </a:solidFill>
                <a:effectLst/>
                <a:uLnTx/>
                <a:uFillTx/>
                <a:latin typeface="Calibri Light" pitchFamily="34" charset="0"/>
                <a:ea typeface="Calibri"/>
                <a:cs typeface="Calibri Light" pitchFamily="34" charset="0"/>
              </a:rPr>
              <a:t>Improving the Traffic Safety in the Western Balkan Countries through Curriculum Innovation and Development of Undergraduate and Master Studies/</a:t>
            </a:r>
            <a:r>
              <a:rPr kumimoji="0" lang="en-GB" sz="2600" b="1" i="0" u="none" strike="noStrike" kern="1200" cap="none" spc="0" normalizeH="0" baseline="0" noProof="0" dirty="0" smtClean="0">
                <a:ln>
                  <a:noFill/>
                </a:ln>
                <a:solidFill>
                  <a:schemeClr val="accent5">
                    <a:lumMod val="50000"/>
                  </a:schemeClr>
                </a:solidFill>
                <a:effectLst/>
                <a:uLnTx/>
                <a:uFillTx/>
                <a:latin typeface="Calibri Light" pitchFamily="34" charset="0"/>
                <a:ea typeface="Calibri"/>
                <a:cs typeface="Calibri Light" pitchFamily="34" charset="0"/>
              </a:rPr>
              <a:t>TRAFSAF</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188428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0"/>
            <a:ext cx="8229600" cy="1143000"/>
          </a:xfrm>
        </p:spPr>
        <p:txBody>
          <a:bodyPr/>
          <a:lstStyle/>
          <a:p>
            <a:r>
              <a:rPr lang="sr-Latn-RS" dirty="0" smtClean="0"/>
              <a:t>ICT Lab 1</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3" name="Picture 12" descr="C:\Users\Korisnik\Desktop\20180829_112737.jpg"/>
          <p:cNvPicPr/>
          <p:nvPr/>
        </p:nvPicPr>
        <p:blipFill>
          <a:blip r:embed="rId6" cstate="print"/>
          <a:srcRect/>
          <a:stretch>
            <a:fillRect/>
          </a:stretch>
        </p:blipFill>
        <p:spPr bwMode="auto">
          <a:xfrm rot="10800000">
            <a:off x="533400" y="1905000"/>
            <a:ext cx="3733800" cy="4267200"/>
          </a:xfrm>
          <a:prstGeom prst="rect">
            <a:avLst/>
          </a:prstGeom>
          <a:noFill/>
          <a:ln w="9525">
            <a:noFill/>
            <a:miter lim="800000"/>
            <a:headEnd/>
            <a:tailEnd/>
          </a:ln>
        </p:spPr>
      </p:pic>
      <p:pic>
        <p:nvPicPr>
          <p:cNvPr id="14" name="Picture 2" descr="C:\Users\Korisnik\Desktop\20180829_112903.jpg"/>
          <p:cNvPicPr>
            <a:picLocks noChangeAspect="1" noChangeArrowheads="1"/>
          </p:cNvPicPr>
          <p:nvPr/>
        </p:nvPicPr>
        <p:blipFill>
          <a:blip r:embed="rId7" cstate="print"/>
          <a:srcRect/>
          <a:stretch>
            <a:fillRect/>
          </a:stretch>
        </p:blipFill>
        <p:spPr bwMode="auto">
          <a:xfrm rot="10800000">
            <a:off x="4724400" y="1905001"/>
            <a:ext cx="3908400" cy="4267200"/>
          </a:xfrm>
          <a:prstGeom prst="rect">
            <a:avLst/>
          </a:prstGeom>
          <a:noFill/>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0"/>
            <a:ext cx="8229600" cy="1143000"/>
          </a:xfrm>
        </p:spPr>
        <p:txBody>
          <a:bodyPr/>
          <a:lstStyle/>
          <a:p>
            <a:r>
              <a:rPr lang="sr-Latn-RS" dirty="0" smtClean="0"/>
              <a:t>Equipment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2" name="Picture 11" descr="C:\Users\LENOVO LP3\Desktop\Chania Presentation\20180827_103026.jpg"/>
          <p:cNvPicPr/>
          <p:nvPr/>
        </p:nvPicPr>
        <p:blipFill>
          <a:blip r:embed="rId6" cstate="print"/>
          <a:srcRect/>
          <a:stretch>
            <a:fillRect/>
          </a:stretch>
        </p:blipFill>
        <p:spPr bwMode="auto">
          <a:xfrm rot="5400000">
            <a:off x="352860" y="2390336"/>
            <a:ext cx="4264534" cy="3446254"/>
          </a:xfrm>
          <a:prstGeom prst="rect">
            <a:avLst/>
          </a:prstGeom>
          <a:noFill/>
          <a:ln w="9525">
            <a:noFill/>
            <a:miter lim="800000"/>
            <a:headEnd/>
            <a:tailEnd/>
          </a:ln>
        </p:spPr>
      </p:pic>
      <p:pic>
        <p:nvPicPr>
          <p:cNvPr id="15" name="Picture 14" descr="C:\Users\LENOVO LP3\Desktop\Chania Presentation\20180827_103149.jpg"/>
          <p:cNvPicPr/>
          <p:nvPr/>
        </p:nvPicPr>
        <p:blipFill>
          <a:blip r:embed="rId7" cstate="print"/>
          <a:srcRect/>
          <a:stretch>
            <a:fillRect/>
          </a:stretch>
        </p:blipFill>
        <p:spPr bwMode="auto">
          <a:xfrm rot="5400000">
            <a:off x="4648198" y="2209798"/>
            <a:ext cx="4191004" cy="3886200"/>
          </a:xfrm>
          <a:prstGeom prst="rect">
            <a:avLst/>
          </a:prstGeom>
          <a:noFill/>
          <a:ln w="9525">
            <a:noFill/>
            <a:miter lim="800000"/>
            <a:headEnd/>
            <a:tailEnd/>
          </a:ln>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990600"/>
            <a:ext cx="8229600" cy="1143000"/>
          </a:xfrm>
        </p:spPr>
        <p:txBody>
          <a:bodyPr/>
          <a:lstStyle/>
          <a:p>
            <a:r>
              <a:rPr lang="sr-Latn-RS" dirty="0" smtClean="0"/>
              <a:t>Library</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13" name="Picture 12" descr="C:\Users\LENOVO LP3\Desktop\New folder\26.03.2014 101.JPG"/>
          <p:cNvPicPr/>
          <p:nvPr/>
        </p:nvPicPr>
        <p:blipFill>
          <a:blip r:embed="rId6" cstate="print"/>
          <a:srcRect/>
          <a:stretch>
            <a:fillRect/>
          </a:stretch>
        </p:blipFill>
        <p:spPr bwMode="auto">
          <a:xfrm>
            <a:off x="533400" y="2064084"/>
            <a:ext cx="3771900" cy="4031916"/>
          </a:xfrm>
          <a:prstGeom prst="rect">
            <a:avLst/>
          </a:prstGeom>
          <a:noFill/>
          <a:ln w="9525">
            <a:noFill/>
            <a:miter lim="800000"/>
            <a:headEnd/>
            <a:tailEnd/>
          </a:ln>
        </p:spPr>
      </p:pic>
      <p:pic>
        <p:nvPicPr>
          <p:cNvPr id="14" name="Picture 13" descr="E:\PROJEKTI\slike skole\26.03.2014 103.JPG"/>
          <p:cNvPicPr/>
          <p:nvPr/>
        </p:nvPicPr>
        <p:blipFill>
          <a:blip r:embed="rId7" cstate="print"/>
          <a:srcRect/>
          <a:stretch>
            <a:fillRect/>
          </a:stretch>
        </p:blipFill>
        <p:spPr bwMode="auto">
          <a:xfrm>
            <a:off x="4953000" y="2064084"/>
            <a:ext cx="3429000" cy="3962400"/>
          </a:xfrm>
          <a:prstGeom prst="rect">
            <a:avLst/>
          </a:prstGeom>
          <a:noFill/>
          <a:ln w="9525">
            <a:noFill/>
            <a:miter lim="800000"/>
            <a:headEnd/>
            <a:tailEnd/>
          </a:ln>
        </p:spPr>
      </p:pic>
    </p:spTree>
    <p:extLst>
      <p:ext uri="{BB962C8B-B14F-4D97-AF65-F5344CB8AC3E}">
        <p14:creationId xmlns:p14="http://schemas.microsoft.com/office/powerpoint/2010/main" xmlns="" val="31884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0"/>
            <a:ext cx="8229600" cy="1143000"/>
          </a:xfrm>
        </p:spPr>
        <p:txBody>
          <a:bodyPr/>
          <a:lstStyle/>
          <a:p>
            <a:r>
              <a:rPr lang="sr-Latn-RS" dirty="0" smtClean="0"/>
              <a:t>Thank you for your attention</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a:t>
            </a:r>
            <a:r>
              <a:rPr lang="en-US" sz="1600" dirty="0" smtClean="0">
                <a:solidFill>
                  <a:schemeClr val="bg1"/>
                </a:solidFill>
              </a:rPr>
              <a:t>management </a:t>
            </a:r>
          </a:p>
          <a:p>
            <a:r>
              <a:rPr lang="en-US" sz="1600" dirty="0" smtClean="0">
                <a:solidFill>
                  <a:schemeClr val="bg1"/>
                </a:solidFill>
              </a:rPr>
              <a:t>for </a:t>
            </a:r>
            <a:r>
              <a:rPr lang="en-US" sz="1600" dirty="0">
                <a:solidFill>
                  <a:schemeClr val="bg1"/>
                </a:solidFill>
              </a:rPr>
              <a:t>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extLst>
      <p:ext uri="{BB962C8B-B14F-4D97-AF65-F5344CB8AC3E}">
        <p14:creationId xmlns:p14="http://schemas.microsoft.com/office/powerpoint/2010/main" xmlns="" val="3063648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344</Words>
  <Application>Microsoft Office PowerPoint</Application>
  <PresentationFormat>On-screen Show (4:3)</PresentationFormat>
  <Paragraphs>60</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About the College</vt:lpstr>
      <vt:lpstr>About the College</vt:lpstr>
      <vt:lpstr>Study programs</vt:lpstr>
      <vt:lpstr>TCASU activities</vt:lpstr>
      <vt:lpstr>ICT Lab 1</vt:lpstr>
      <vt:lpstr>Equipment</vt:lpstr>
      <vt:lpstr>Library</vt:lpstr>
      <vt:lpstr>Thank you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Milan</cp:lastModifiedBy>
  <cp:revision>10</cp:revision>
  <dcterms:created xsi:type="dcterms:W3CDTF">2006-08-16T00:00:00Z</dcterms:created>
  <dcterms:modified xsi:type="dcterms:W3CDTF">2018-12-24T14:41:40Z</dcterms:modified>
</cp:coreProperties>
</file>